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11/13/2019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603C3-5592-45BE-8FD7-67815BD0B719}"/>
              </a:ext>
            </a:extLst>
          </p:cNvPr>
          <p:cNvSpPr>
            <a:spLocks noGrp="1"/>
          </p:cNvSpPr>
          <p:nvPr>
            <p:ph type="ctrTitle"/>
          </p:nvPr>
        </p:nvSpPr>
        <p:spPr>
          <a:xfrm>
            <a:off x="1391479" y="434009"/>
            <a:ext cx="10535478" cy="2262781"/>
          </a:xfrm>
        </p:spPr>
        <p:txBody>
          <a:bodyPr/>
          <a:lstStyle/>
          <a:p>
            <a:r>
              <a:rPr lang="es-PY" dirty="0"/>
              <a:t>Bancos reguladores de tensión</a:t>
            </a:r>
          </a:p>
        </p:txBody>
      </p:sp>
      <p:sp>
        <p:nvSpPr>
          <p:cNvPr id="3" name="Subtítulo 2">
            <a:extLst>
              <a:ext uri="{FF2B5EF4-FFF2-40B4-BE49-F238E27FC236}">
                <a16:creationId xmlns:a16="http://schemas.microsoft.com/office/drawing/2014/main" id="{39906AA5-EF0F-46F2-AFAA-FE9CECFB80B4}"/>
              </a:ext>
            </a:extLst>
          </p:cNvPr>
          <p:cNvSpPr>
            <a:spLocks noGrp="1"/>
          </p:cNvSpPr>
          <p:nvPr>
            <p:ph type="subTitle" idx="1"/>
          </p:nvPr>
        </p:nvSpPr>
        <p:spPr>
          <a:xfrm>
            <a:off x="2575961" y="3429000"/>
            <a:ext cx="8915399" cy="1126283"/>
          </a:xfrm>
        </p:spPr>
        <p:txBody>
          <a:bodyPr>
            <a:normAutofit/>
          </a:bodyPr>
          <a:lstStyle/>
          <a:p>
            <a:r>
              <a:rPr lang="es-PY" sz="3600" dirty="0"/>
              <a:t>Función, cálculo y conexionado</a:t>
            </a:r>
          </a:p>
        </p:txBody>
      </p:sp>
    </p:spTree>
    <p:extLst>
      <p:ext uri="{BB962C8B-B14F-4D97-AF65-F5344CB8AC3E}">
        <p14:creationId xmlns:p14="http://schemas.microsoft.com/office/powerpoint/2010/main" val="359439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2E54DC-DD24-4B20-B19B-288F485DD1E0}"/>
              </a:ext>
            </a:extLst>
          </p:cNvPr>
          <p:cNvSpPr>
            <a:spLocks noGrp="1"/>
          </p:cNvSpPr>
          <p:nvPr>
            <p:ph type="title"/>
          </p:nvPr>
        </p:nvSpPr>
        <p:spPr>
          <a:xfrm>
            <a:off x="2592925" y="624110"/>
            <a:ext cx="8911687" cy="777970"/>
          </a:xfrm>
        </p:spPr>
        <p:txBody>
          <a:bodyPr>
            <a:normAutofit/>
          </a:bodyPr>
          <a:lstStyle/>
          <a:p>
            <a:pPr algn="ctr"/>
            <a:r>
              <a:rPr lang="es-PY" b="1" dirty="0"/>
              <a:t>REGULADORES DE TENSIÓN.</a:t>
            </a:r>
            <a:endParaRPr lang="es-PY" dirty="0"/>
          </a:p>
        </p:txBody>
      </p:sp>
      <p:sp>
        <p:nvSpPr>
          <p:cNvPr id="3" name="Marcador de contenido 2">
            <a:extLst>
              <a:ext uri="{FF2B5EF4-FFF2-40B4-BE49-F238E27FC236}">
                <a16:creationId xmlns:a16="http://schemas.microsoft.com/office/drawing/2014/main" id="{D750E920-5A75-410C-BA0E-39A1F17B92A0}"/>
              </a:ext>
            </a:extLst>
          </p:cNvPr>
          <p:cNvSpPr>
            <a:spLocks noGrp="1"/>
          </p:cNvSpPr>
          <p:nvPr>
            <p:ph idx="1"/>
          </p:nvPr>
        </p:nvSpPr>
        <p:spPr>
          <a:xfrm>
            <a:off x="2589212" y="1402080"/>
            <a:ext cx="8915400" cy="2453640"/>
          </a:xfrm>
        </p:spPr>
        <p:txBody>
          <a:bodyPr/>
          <a:lstStyle/>
          <a:p>
            <a:r>
              <a:rPr lang="es-PY" dirty="0"/>
              <a:t>Estos se utilizan cuando las cargas se encuentran lejanas a la subestación y por lo tanto, se hace necesario compensar la caída de voltaje en el alimentador primario, así el voltaje de compensación se aumenta cuando la carga se incrementa y el voltaje se reduce cuando la carga disminuye. </a:t>
            </a:r>
          </a:p>
          <a:p>
            <a:r>
              <a:rPr lang="es-PY" dirty="0"/>
              <a:t>Al introducir un banco de reguladores se rompe el perfil de caída de tensión a lo largo de la línea y se eleva a manera de escalón dando como resultado que dentro del nuevo perfil el punto más lejano opere bajo norma. Esto se muestra en la siguiente figura:</a:t>
            </a:r>
          </a:p>
          <a:p>
            <a:endParaRPr lang="es-PY" dirty="0"/>
          </a:p>
        </p:txBody>
      </p:sp>
      <p:pic>
        <p:nvPicPr>
          <p:cNvPr id="4" name="Imagen 3">
            <a:extLst>
              <a:ext uri="{FF2B5EF4-FFF2-40B4-BE49-F238E27FC236}">
                <a16:creationId xmlns:a16="http://schemas.microsoft.com/office/drawing/2014/main" id="{E688622E-4EA0-4A38-8EA5-51780153907B}"/>
              </a:ext>
            </a:extLst>
          </p:cNvPr>
          <p:cNvPicPr>
            <a:picLocks noChangeAspect="1"/>
          </p:cNvPicPr>
          <p:nvPr/>
        </p:nvPicPr>
        <p:blipFill>
          <a:blip r:embed="rId2"/>
          <a:stretch>
            <a:fillRect/>
          </a:stretch>
        </p:blipFill>
        <p:spPr>
          <a:xfrm>
            <a:off x="4122839" y="3855720"/>
            <a:ext cx="5848146" cy="2741052"/>
          </a:xfrm>
          <a:prstGeom prst="rect">
            <a:avLst/>
          </a:prstGeom>
        </p:spPr>
      </p:pic>
    </p:spTree>
    <p:extLst>
      <p:ext uri="{BB962C8B-B14F-4D97-AF65-F5344CB8AC3E}">
        <p14:creationId xmlns:p14="http://schemas.microsoft.com/office/powerpoint/2010/main" val="2717268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9654BD-65C9-4308-80FA-A04DE79571CC}"/>
              </a:ext>
            </a:extLst>
          </p:cNvPr>
          <p:cNvSpPr>
            <a:spLocks noGrp="1"/>
          </p:cNvSpPr>
          <p:nvPr>
            <p:ph type="title"/>
          </p:nvPr>
        </p:nvSpPr>
        <p:spPr>
          <a:xfrm>
            <a:off x="2592925" y="624110"/>
            <a:ext cx="8911687" cy="793210"/>
          </a:xfrm>
        </p:spPr>
        <p:txBody>
          <a:bodyPr/>
          <a:lstStyle/>
          <a:p>
            <a:pPr algn="ctr"/>
            <a:r>
              <a:rPr lang="es-PY" dirty="0"/>
              <a:t>Funcionamiento</a:t>
            </a:r>
          </a:p>
        </p:txBody>
      </p:sp>
      <p:sp>
        <p:nvSpPr>
          <p:cNvPr id="3" name="Marcador de contenido 2">
            <a:extLst>
              <a:ext uri="{FF2B5EF4-FFF2-40B4-BE49-F238E27FC236}">
                <a16:creationId xmlns:a16="http://schemas.microsoft.com/office/drawing/2014/main" id="{8F78D2A3-9CF6-4AF1-AFFC-3D03ED5A0755}"/>
              </a:ext>
            </a:extLst>
          </p:cNvPr>
          <p:cNvSpPr>
            <a:spLocks noGrp="1"/>
          </p:cNvSpPr>
          <p:nvPr>
            <p:ph idx="1"/>
          </p:nvPr>
        </p:nvSpPr>
        <p:spPr>
          <a:xfrm>
            <a:off x="2589212" y="1752600"/>
            <a:ext cx="8915400" cy="4158622"/>
          </a:xfrm>
        </p:spPr>
        <p:txBody>
          <a:bodyPr>
            <a:normAutofit/>
          </a:bodyPr>
          <a:lstStyle/>
          <a:p>
            <a:r>
              <a:rPr lang="es-PY" dirty="0"/>
              <a:t>Un regulador de voltaje es un transformador de aplicación especial. Como todo transformador cambia niveles de voltaje entre el primario y el secundario en una relación definida por la razón del número de vueltas de sus devanados. Su característica principal con respecto al resto de transformadores de uso general, es la de tener relaciones de transformación cercanas a la unidad y el apelativo de reguladores se les da debido a que son utilizados dentro de las líneas para mantener el nivel de voltaje dentro de valores nominales y para corregir el ángulo de fase de la señal de voltaje.</a:t>
            </a:r>
          </a:p>
          <a:p>
            <a:r>
              <a:rPr lang="es-PY" dirty="0"/>
              <a:t>Los reguladores permiten realizar ajustes al valor del voltaje dentro de un rango del 10% hacia arriba o hacia abajo.</a:t>
            </a:r>
          </a:p>
          <a:p>
            <a:r>
              <a:rPr lang="es-PY" dirty="0"/>
              <a:t>Existen dos tipos básicos de reguladores: los reguladores de pasos (</a:t>
            </a:r>
            <a:r>
              <a:rPr lang="es-PY" dirty="0" err="1"/>
              <a:t>steps</a:t>
            </a:r>
            <a:r>
              <a:rPr lang="es-PY" dirty="0"/>
              <a:t> </a:t>
            </a:r>
            <a:r>
              <a:rPr lang="es-PY" dirty="0" err="1"/>
              <a:t>regulators</a:t>
            </a:r>
            <a:r>
              <a:rPr lang="es-PY" dirty="0"/>
              <a:t>) y los reguladores de inducción.</a:t>
            </a:r>
          </a:p>
          <a:p>
            <a:endParaRPr lang="es-PY" dirty="0"/>
          </a:p>
        </p:txBody>
      </p:sp>
    </p:spTree>
    <p:extLst>
      <p:ext uri="{BB962C8B-B14F-4D97-AF65-F5344CB8AC3E}">
        <p14:creationId xmlns:p14="http://schemas.microsoft.com/office/powerpoint/2010/main" val="1957319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0742D-1719-4830-A339-7885F2908BE1}"/>
              </a:ext>
            </a:extLst>
          </p:cNvPr>
          <p:cNvSpPr>
            <a:spLocks noGrp="1"/>
          </p:cNvSpPr>
          <p:nvPr>
            <p:ph type="title"/>
          </p:nvPr>
        </p:nvSpPr>
        <p:spPr>
          <a:xfrm>
            <a:off x="1691640" y="624110"/>
            <a:ext cx="10378439" cy="793210"/>
          </a:xfrm>
        </p:spPr>
        <p:txBody>
          <a:bodyPr/>
          <a:lstStyle/>
          <a:p>
            <a:r>
              <a:rPr lang="es-PY" dirty="0"/>
              <a:t>Tipo de conexiones en banco de reguladores</a:t>
            </a:r>
          </a:p>
        </p:txBody>
      </p:sp>
      <p:sp>
        <p:nvSpPr>
          <p:cNvPr id="3" name="Marcador de contenido 2">
            <a:extLst>
              <a:ext uri="{FF2B5EF4-FFF2-40B4-BE49-F238E27FC236}">
                <a16:creationId xmlns:a16="http://schemas.microsoft.com/office/drawing/2014/main" id="{EA532DE5-0B7F-4D35-859B-0554F88489E3}"/>
              </a:ext>
            </a:extLst>
          </p:cNvPr>
          <p:cNvSpPr>
            <a:spLocks noGrp="1"/>
          </p:cNvSpPr>
          <p:nvPr>
            <p:ph idx="1"/>
          </p:nvPr>
        </p:nvSpPr>
        <p:spPr>
          <a:xfrm>
            <a:off x="2333644" y="1429910"/>
            <a:ext cx="5310808" cy="4148593"/>
          </a:xfrm>
        </p:spPr>
        <p:txBody>
          <a:bodyPr/>
          <a:lstStyle/>
          <a:p>
            <a:pPr marL="0" lvl="0" indent="0" algn="ctr">
              <a:buNone/>
            </a:pPr>
            <a:r>
              <a:rPr lang="es-PY" b="1" dirty="0"/>
              <a:t> Conexión estrella </a:t>
            </a:r>
            <a:endParaRPr lang="es-PY" dirty="0"/>
          </a:p>
          <a:p>
            <a:r>
              <a:rPr lang="es-PY" dirty="0"/>
              <a:t>La recomendación es que si el banco de reguladores va a ser conectado en estrella, necesariamente la fuente también deberá estar conectada en estrella, para que la corriente de neutro, debido a posibles desequilibrios de carga del banco tenga camino cerrado para la tierra y por tanto para la fuente.</a:t>
            </a:r>
          </a:p>
          <a:p>
            <a:r>
              <a:rPr lang="es-PY" dirty="0"/>
              <a:t>La regulación del banco conectado en estrella es de ± 10%.</a:t>
            </a:r>
          </a:p>
          <a:p>
            <a:endParaRPr lang="es-PY" dirty="0"/>
          </a:p>
        </p:txBody>
      </p:sp>
      <p:pic>
        <p:nvPicPr>
          <p:cNvPr id="4" name="Imagen 3">
            <a:extLst>
              <a:ext uri="{FF2B5EF4-FFF2-40B4-BE49-F238E27FC236}">
                <a16:creationId xmlns:a16="http://schemas.microsoft.com/office/drawing/2014/main" id="{2463748D-3298-4E03-A89C-48FF91200581}"/>
              </a:ext>
            </a:extLst>
          </p:cNvPr>
          <p:cNvPicPr>
            <a:picLocks noChangeAspect="1"/>
          </p:cNvPicPr>
          <p:nvPr/>
        </p:nvPicPr>
        <p:blipFill>
          <a:blip r:embed="rId2"/>
          <a:stretch>
            <a:fillRect/>
          </a:stretch>
        </p:blipFill>
        <p:spPr>
          <a:xfrm>
            <a:off x="7644452" y="1529963"/>
            <a:ext cx="4547548" cy="5328037"/>
          </a:xfrm>
          <a:prstGeom prst="rect">
            <a:avLst/>
          </a:prstGeom>
        </p:spPr>
      </p:pic>
    </p:spTree>
    <p:extLst>
      <p:ext uri="{BB962C8B-B14F-4D97-AF65-F5344CB8AC3E}">
        <p14:creationId xmlns:p14="http://schemas.microsoft.com/office/powerpoint/2010/main" val="1370561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0742D-1719-4830-A339-7885F2908BE1}"/>
              </a:ext>
            </a:extLst>
          </p:cNvPr>
          <p:cNvSpPr>
            <a:spLocks noGrp="1"/>
          </p:cNvSpPr>
          <p:nvPr>
            <p:ph type="title"/>
          </p:nvPr>
        </p:nvSpPr>
        <p:spPr>
          <a:xfrm>
            <a:off x="1691640" y="624110"/>
            <a:ext cx="10378439" cy="793210"/>
          </a:xfrm>
        </p:spPr>
        <p:txBody>
          <a:bodyPr/>
          <a:lstStyle/>
          <a:p>
            <a:r>
              <a:rPr lang="es-PY" dirty="0"/>
              <a:t>Tipo de conexiones en banco de reguladores</a:t>
            </a:r>
          </a:p>
        </p:txBody>
      </p:sp>
      <p:sp>
        <p:nvSpPr>
          <p:cNvPr id="3" name="Marcador de contenido 2">
            <a:extLst>
              <a:ext uri="{FF2B5EF4-FFF2-40B4-BE49-F238E27FC236}">
                <a16:creationId xmlns:a16="http://schemas.microsoft.com/office/drawing/2014/main" id="{EA532DE5-0B7F-4D35-859B-0554F88489E3}"/>
              </a:ext>
            </a:extLst>
          </p:cNvPr>
          <p:cNvSpPr>
            <a:spLocks noGrp="1"/>
          </p:cNvSpPr>
          <p:nvPr>
            <p:ph idx="1"/>
          </p:nvPr>
        </p:nvSpPr>
        <p:spPr>
          <a:xfrm>
            <a:off x="2423159" y="1417319"/>
            <a:ext cx="4865537" cy="5089497"/>
          </a:xfrm>
        </p:spPr>
        <p:txBody>
          <a:bodyPr/>
          <a:lstStyle/>
          <a:p>
            <a:pPr marL="0" lvl="0" indent="0" algn="ctr">
              <a:buNone/>
            </a:pPr>
            <a:r>
              <a:rPr lang="es-PY" b="1" dirty="0"/>
              <a:t> Conexión delta abierta </a:t>
            </a:r>
          </a:p>
          <a:p>
            <a:r>
              <a:rPr lang="es-PY" dirty="0"/>
              <a:t>Esta conexión es ventajosa cuando se tiene planificado colocar varios bancos de reguladores en cascada, ya que se colocan dos reguladores en cada punto de la cascada, y se economiza un regulador. Se recomienda utilizar tres y un máximo de cuatro bancos de reguladores en cascada, debido a las posibles sobretensiones que se pueden presentar en el sistema cuando ocurren las conmutaciones.</a:t>
            </a:r>
          </a:p>
          <a:p>
            <a:r>
              <a:rPr lang="es-PY" dirty="0"/>
              <a:t>La regulación del banco conectado en delta abierta es de ± 10%.</a:t>
            </a:r>
          </a:p>
          <a:p>
            <a:endParaRPr lang="es-PY" dirty="0"/>
          </a:p>
        </p:txBody>
      </p:sp>
      <p:pic>
        <p:nvPicPr>
          <p:cNvPr id="5" name="Imagen 4">
            <a:extLst>
              <a:ext uri="{FF2B5EF4-FFF2-40B4-BE49-F238E27FC236}">
                <a16:creationId xmlns:a16="http://schemas.microsoft.com/office/drawing/2014/main" id="{A99462F0-F484-42D2-B081-BE3E353A1C04}"/>
              </a:ext>
            </a:extLst>
          </p:cNvPr>
          <p:cNvPicPr>
            <a:picLocks noChangeAspect="1"/>
          </p:cNvPicPr>
          <p:nvPr/>
        </p:nvPicPr>
        <p:blipFill>
          <a:blip r:embed="rId2"/>
          <a:stretch>
            <a:fillRect/>
          </a:stretch>
        </p:blipFill>
        <p:spPr>
          <a:xfrm>
            <a:off x="7460770" y="1417318"/>
            <a:ext cx="4731230" cy="5089497"/>
          </a:xfrm>
          <a:prstGeom prst="rect">
            <a:avLst/>
          </a:prstGeom>
        </p:spPr>
      </p:pic>
    </p:spTree>
    <p:extLst>
      <p:ext uri="{BB962C8B-B14F-4D97-AF65-F5344CB8AC3E}">
        <p14:creationId xmlns:p14="http://schemas.microsoft.com/office/powerpoint/2010/main" val="147772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0742D-1719-4830-A339-7885F2908BE1}"/>
              </a:ext>
            </a:extLst>
          </p:cNvPr>
          <p:cNvSpPr>
            <a:spLocks noGrp="1"/>
          </p:cNvSpPr>
          <p:nvPr>
            <p:ph type="title"/>
          </p:nvPr>
        </p:nvSpPr>
        <p:spPr>
          <a:xfrm>
            <a:off x="1691640" y="624110"/>
            <a:ext cx="10378439" cy="793210"/>
          </a:xfrm>
        </p:spPr>
        <p:txBody>
          <a:bodyPr/>
          <a:lstStyle/>
          <a:p>
            <a:r>
              <a:rPr lang="es-PY" dirty="0"/>
              <a:t>Tipo de conexiones en banco de reguladores</a:t>
            </a:r>
          </a:p>
        </p:txBody>
      </p:sp>
      <p:sp>
        <p:nvSpPr>
          <p:cNvPr id="3" name="Marcador de contenido 2">
            <a:extLst>
              <a:ext uri="{FF2B5EF4-FFF2-40B4-BE49-F238E27FC236}">
                <a16:creationId xmlns:a16="http://schemas.microsoft.com/office/drawing/2014/main" id="{EA532DE5-0B7F-4D35-859B-0554F88489E3}"/>
              </a:ext>
            </a:extLst>
          </p:cNvPr>
          <p:cNvSpPr>
            <a:spLocks noGrp="1"/>
          </p:cNvSpPr>
          <p:nvPr>
            <p:ph idx="1"/>
          </p:nvPr>
        </p:nvSpPr>
        <p:spPr>
          <a:xfrm>
            <a:off x="2423159" y="1417320"/>
            <a:ext cx="5710715" cy="2621280"/>
          </a:xfrm>
        </p:spPr>
        <p:txBody>
          <a:bodyPr/>
          <a:lstStyle/>
          <a:p>
            <a:pPr marL="0" lvl="0" indent="0" algn="ctr">
              <a:buNone/>
            </a:pPr>
            <a:r>
              <a:rPr lang="es-PY" b="1" dirty="0"/>
              <a:t> Conexión delta cerrada </a:t>
            </a:r>
          </a:p>
          <a:p>
            <a:r>
              <a:rPr lang="es-PY" dirty="0"/>
              <a:t>La regulación del banco conectado en </a:t>
            </a:r>
            <a:r>
              <a:rPr lang="es-PY"/>
              <a:t>delta cerrada </a:t>
            </a:r>
            <a:r>
              <a:rPr lang="es-PY" dirty="0"/>
              <a:t>es de ± 15%.</a:t>
            </a:r>
          </a:p>
          <a:p>
            <a:endParaRPr lang="es-PY" dirty="0"/>
          </a:p>
          <a:p>
            <a:endParaRPr lang="es-PY" dirty="0"/>
          </a:p>
          <a:p>
            <a:pPr marL="0" indent="0">
              <a:buNone/>
            </a:pPr>
            <a:r>
              <a:rPr lang="es-PY" dirty="0"/>
              <a:t>Regulación en las líneas por el banco en conexión delta cerrada:</a:t>
            </a:r>
          </a:p>
          <a:p>
            <a:endParaRPr lang="es-PY" dirty="0"/>
          </a:p>
          <a:p>
            <a:endParaRPr lang="es-PY" dirty="0"/>
          </a:p>
        </p:txBody>
      </p:sp>
      <p:pic>
        <p:nvPicPr>
          <p:cNvPr id="4" name="Imagen 3">
            <a:extLst>
              <a:ext uri="{FF2B5EF4-FFF2-40B4-BE49-F238E27FC236}">
                <a16:creationId xmlns:a16="http://schemas.microsoft.com/office/drawing/2014/main" id="{23292220-58CA-4D49-B6FB-44209424AB53}"/>
              </a:ext>
            </a:extLst>
          </p:cNvPr>
          <p:cNvPicPr>
            <a:picLocks noChangeAspect="1"/>
          </p:cNvPicPr>
          <p:nvPr/>
        </p:nvPicPr>
        <p:blipFill>
          <a:blip r:embed="rId2"/>
          <a:stretch>
            <a:fillRect/>
          </a:stretch>
        </p:blipFill>
        <p:spPr>
          <a:xfrm>
            <a:off x="8133874" y="1508760"/>
            <a:ext cx="3936205" cy="4343400"/>
          </a:xfrm>
          <a:prstGeom prst="rect">
            <a:avLst/>
          </a:prstGeom>
        </p:spPr>
      </p:pic>
      <p:pic>
        <p:nvPicPr>
          <p:cNvPr id="9" name="Imagen 8">
            <a:extLst>
              <a:ext uri="{FF2B5EF4-FFF2-40B4-BE49-F238E27FC236}">
                <a16:creationId xmlns:a16="http://schemas.microsoft.com/office/drawing/2014/main" id="{B1477E41-F5E7-4B4C-8334-0035CEA57BD8}"/>
              </a:ext>
            </a:extLst>
          </p:cNvPr>
          <p:cNvPicPr>
            <a:picLocks noChangeAspect="1"/>
          </p:cNvPicPr>
          <p:nvPr/>
        </p:nvPicPr>
        <p:blipFill>
          <a:blip r:embed="rId3"/>
          <a:stretch>
            <a:fillRect/>
          </a:stretch>
        </p:blipFill>
        <p:spPr>
          <a:xfrm>
            <a:off x="2797229" y="4038600"/>
            <a:ext cx="3653634" cy="2621280"/>
          </a:xfrm>
          <a:prstGeom prst="rect">
            <a:avLst/>
          </a:prstGeom>
        </p:spPr>
      </p:pic>
    </p:spTree>
    <p:extLst>
      <p:ext uri="{BB962C8B-B14F-4D97-AF65-F5344CB8AC3E}">
        <p14:creationId xmlns:p14="http://schemas.microsoft.com/office/powerpoint/2010/main" val="4090863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D3CBC0-CF3B-4E25-A023-9219BD9657CF}"/>
              </a:ext>
            </a:extLst>
          </p:cNvPr>
          <p:cNvSpPr>
            <a:spLocks noGrp="1"/>
          </p:cNvSpPr>
          <p:nvPr>
            <p:ph type="title"/>
          </p:nvPr>
        </p:nvSpPr>
        <p:spPr>
          <a:xfrm>
            <a:off x="2589212" y="233492"/>
            <a:ext cx="8911687" cy="1280890"/>
          </a:xfrm>
        </p:spPr>
        <p:txBody>
          <a:bodyPr/>
          <a:lstStyle/>
          <a:p>
            <a:r>
              <a:rPr lang="es-PY" dirty="0"/>
              <a:t>Dimensionamiento de los reguladores de tensión para líneas de distribución</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A16E6877-B14D-4961-9A94-5694757BA8EB}"/>
                  </a:ext>
                </a:extLst>
              </p:cNvPr>
              <p:cNvSpPr>
                <a:spLocks noGrp="1"/>
              </p:cNvSpPr>
              <p:nvPr>
                <p:ph idx="1"/>
              </p:nvPr>
            </p:nvSpPr>
            <p:spPr>
              <a:xfrm>
                <a:off x="2585499" y="1540188"/>
                <a:ext cx="8915400" cy="5084319"/>
              </a:xfrm>
            </p:spPr>
            <p:txBody>
              <a:bodyPr/>
              <a:lstStyle/>
              <a:p>
                <a:pPr>
                  <a:buFont typeface="Wingdings 3" panose="05040102010807070707" pitchFamily="18" charset="2"/>
                  <a:buChar char=""/>
                </a:pPr>
                <a:r>
                  <a:rPr lang="es-PY" dirty="0"/>
                  <a:t>Conociendo las características del sistema, así como el nivel de tensión y la carga total que alimenta la línea, se calcula la corriente de carga y la tensión del regulador:</a:t>
                </a:r>
              </a:p>
              <a:p>
                <a:pPr marL="0" indent="0">
                  <a:buNone/>
                </a:pPr>
                <a:r>
                  <a:rPr lang="es-PY" dirty="0"/>
                  <a:t>-Corriente nominal:</a:t>
                </a:r>
              </a:p>
              <a:p>
                <a:pPr marL="0" indent="0">
                  <a:buNone/>
                </a:pPr>
                <a14:m>
                  <m:oMathPara xmlns:m="http://schemas.openxmlformats.org/officeDocument/2006/math">
                    <m:oMathParaPr>
                      <m:jc m:val="left"/>
                    </m:oMathParaPr>
                    <m:oMath xmlns:m="http://schemas.openxmlformats.org/officeDocument/2006/math">
                      <m:sSub>
                        <m:sSubPr>
                          <m:ctrlPr>
                            <a:rPr lang="es-PY" i="1">
                              <a:latin typeface="Cambria Math" panose="02040503050406030204" pitchFamily="18" charset="0"/>
                            </a:rPr>
                          </m:ctrlPr>
                        </m:sSubPr>
                        <m:e>
                          <m:r>
                            <a:rPr lang="es-PY" i="1">
                              <a:latin typeface="Cambria Math" panose="02040503050406030204" pitchFamily="18" charset="0"/>
                            </a:rPr>
                            <m:t>𝐼</m:t>
                          </m:r>
                        </m:e>
                        <m:sub>
                          <m:r>
                            <a:rPr lang="es-PY" i="1">
                              <a:latin typeface="Cambria Math" panose="02040503050406030204" pitchFamily="18" charset="0"/>
                            </a:rPr>
                            <m:t>𝑛</m:t>
                          </m:r>
                        </m:sub>
                      </m:sSub>
                      <m:r>
                        <a:rPr lang="es-PY" i="1">
                          <a:latin typeface="Cambria Math" panose="02040503050406030204" pitchFamily="18" charset="0"/>
                        </a:rPr>
                        <m:t>=</m:t>
                      </m:r>
                      <m:f>
                        <m:fPr>
                          <m:ctrlPr>
                            <a:rPr lang="es-PY" i="1">
                              <a:latin typeface="Cambria Math" panose="02040503050406030204" pitchFamily="18" charset="0"/>
                            </a:rPr>
                          </m:ctrlPr>
                        </m:fPr>
                        <m:num>
                          <m:sSub>
                            <m:sSubPr>
                              <m:ctrlPr>
                                <a:rPr lang="es-PY" i="1">
                                  <a:latin typeface="Cambria Math" panose="02040503050406030204" pitchFamily="18" charset="0"/>
                                </a:rPr>
                              </m:ctrlPr>
                            </m:sSubPr>
                            <m:e>
                              <m:r>
                                <a:rPr lang="es-PY" i="1">
                                  <a:latin typeface="Cambria Math" panose="02040503050406030204" pitchFamily="18" charset="0"/>
                                </a:rPr>
                                <m:t>𝑀𝑉𝐴</m:t>
                              </m:r>
                            </m:e>
                            <m:sub>
                              <m:r>
                                <a:rPr lang="es-PY" i="1">
                                  <a:latin typeface="Cambria Math" panose="02040503050406030204" pitchFamily="18" charset="0"/>
                                </a:rPr>
                                <m:t>𝑐𝑎𝑟𝑔𝑎</m:t>
                              </m:r>
                            </m:sub>
                          </m:sSub>
                        </m:num>
                        <m:den>
                          <m:rad>
                            <m:radPr>
                              <m:degHide m:val="on"/>
                              <m:ctrlPr>
                                <a:rPr lang="es-PY" i="1">
                                  <a:latin typeface="Cambria Math" panose="02040503050406030204" pitchFamily="18" charset="0"/>
                                </a:rPr>
                              </m:ctrlPr>
                            </m:radPr>
                            <m:deg/>
                            <m:e>
                              <m:r>
                                <a:rPr lang="es-PY" i="1">
                                  <a:latin typeface="Cambria Math" panose="02040503050406030204" pitchFamily="18" charset="0"/>
                                </a:rPr>
                                <m:t>3</m:t>
                              </m:r>
                            </m:e>
                          </m:rad>
                          <m:r>
                            <a:rPr lang="es-PY" i="1">
                              <a:latin typeface="Cambria Math" panose="02040503050406030204" pitchFamily="18" charset="0"/>
                            </a:rPr>
                            <m:t>∗</m:t>
                          </m:r>
                          <m:sSub>
                            <m:sSubPr>
                              <m:ctrlPr>
                                <a:rPr lang="es-PY" i="1">
                                  <a:latin typeface="Cambria Math" panose="02040503050406030204" pitchFamily="18" charset="0"/>
                                </a:rPr>
                              </m:ctrlPr>
                            </m:sSubPr>
                            <m:e>
                              <m:r>
                                <a:rPr lang="es-PY" i="1">
                                  <a:latin typeface="Cambria Math" panose="02040503050406030204" pitchFamily="18" charset="0"/>
                                </a:rPr>
                                <m:t>𝑉</m:t>
                              </m:r>
                            </m:e>
                            <m:sub>
                              <m:r>
                                <a:rPr lang="es-PY" i="1">
                                  <a:latin typeface="Cambria Math" panose="02040503050406030204" pitchFamily="18" charset="0"/>
                                </a:rPr>
                                <m:t>𝑠𝑖𝑠𝑡𝑒𝑚𝑎</m:t>
                              </m:r>
                            </m:sub>
                          </m:sSub>
                        </m:den>
                      </m:f>
                    </m:oMath>
                  </m:oMathPara>
                </a14:m>
                <a:endParaRPr lang="es-PY" dirty="0"/>
              </a:p>
              <a:p>
                <a:pPr marL="0" indent="0">
                  <a:buNone/>
                </a:pPr>
                <a:r>
                  <a:rPr lang="es-PY" dirty="0"/>
                  <a:t>-Tensión nominal conexión estrella:</a:t>
                </a:r>
              </a:p>
              <a:p>
                <a:pPr marL="0" indent="0">
                  <a:buNone/>
                </a:pPr>
                <a14:m>
                  <m:oMathPara xmlns:m="http://schemas.openxmlformats.org/officeDocument/2006/math">
                    <m:oMathParaPr>
                      <m:jc m:val="left"/>
                    </m:oMathParaPr>
                    <m:oMath xmlns:m="http://schemas.openxmlformats.org/officeDocument/2006/math">
                      <m:sSub>
                        <m:sSubPr>
                          <m:ctrlPr>
                            <a:rPr lang="es-PY" i="1">
                              <a:latin typeface="Cambria Math" panose="02040503050406030204" pitchFamily="18" charset="0"/>
                            </a:rPr>
                          </m:ctrlPr>
                        </m:sSubPr>
                        <m:e>
                          <m:r>
                            <a:rPr lang="es-PY" i="1">
                              <a:latin typeface="Cambria Math" panose="02040503050406030204" pitchFamily="18" charset="0"/>
                            </a:rPr>
                            <m:t>𝑉</m:t>
                          </m:r>
                        </m:e>
                        <m:sub>
                          <m:r>
                            <a:rPr lang="es-PY" i="1">
                              <a:latin typeface="Cambria Math" panose="02040503050406030204" pitchFamily="18" charset="0"/>
                            </a:rPr>
                            <m:t>𝑛</m:t>
                          </m:r>
                        </m:sub>
                      </m:sSub>
                      <m:r>
                        <a:rPr lang="es-PY" i="1">
                          <a:latin typeface="Cambria Math" panose="02040503050406030204" pitchFamily="18" charset="0"/>
                        </a:rPr>
                        <m:t>=</m:t>
                      </m:r>
                      <m:f>
                        <m:fPr>
                          <m:ctrlPr>
                            <a:rPr lang="es-PY" i="1">
                              <a:latin typeface="Cambria Math" panose="02040503050406030204" pitchFamily="18" charset="0"/>
                            </a:rPr>
                          </m:ctrlPr>
                        </m:fPr>
                        <m:num>
                          <m:sSub>
                            <m:sSubPr>
                              <m:ctrlPr>
                                <a:rPr lang="es-PY" i="1">
                                  <a:latin typeface="Cambria Math" panose="02040503050406030204" pitchFamily="18" charset="0"/>
                                </a:rPr>
                              </m:ctrlPr>
                            </m:sSubPr>
                            <m:e>
                              <m:r>
                                <a:rPr lang="es-PY" i="1">
                                  <a:latin typeface="Cambria Math" panose="02040503050406030204" pitchFamily="18" charset="0"/>
                                </a:rPr>
                                <m:t>𝑉</m:t>
                              </m:r>
                            </m:e>
                            <m:sub>
                              <m:r>
                                <a:rPr lang="es-PY" i="1">
                                  <a:latin typeface="Cambria Math" panose="02040503050406030204" pitchFamily="18" charset="0"/>
                                </a:rPr>
                                <m:t>𝑠𝑖𝑠𝑡𝑒𝑚𝑎</m:t>
                              </m:r>
                            </m:sub>
                          </m:sSub>
                        </m:num>
                        <m:den>
                          <m:rad>
                            <m:radPr>
                              <m:degHide m:val="on"/>
                              <m:ctrlPr>
                                <a:rPr lang="es-PY" i="1">
                                  <a:latin typeface="Cambria Math" panose="02040503050406030204" pitchFamily="18" charset="0"/>
                                </a:rPr>
                              </m:ctrlPr>
                            </m:radPr>
                            <m:deg/>
                            <m:e>
                              <m:r>
                                <a:rPr lang="es-PY" i="1">
                                  <a:latin typeface="Cambria Math" panose="02040503050406030204" pitchFamily="18" charset="0"/>
                                </a:rPr>
                                <m:t>3</m:t>
                              </m:r>
                            </m:e>
                          </m:rad>
                        </m:den>
                      </m:f>
                    </m:oMath>
                  </m:oMathPara>
                </a14:m>
                <a:endParaRPr lang="es-PY" dirty="0"/>
              </a:p>
              <a:p>
                <a:pPr marL="0" indent="0">
                  <a:buNone/>
                </a:pPr>
                <a:r>
                  <a:rPr lang="es-PY" dirty="0"/>
                  <a:t>-Tensión nominal conexión delta:</a:t>
                </a:r>
              </a:p>
              <a:p>
                <a:pPr marL="0" indent="0">
                  <a:buNone/>
                </a:pPr>
                <a14:m>
                  <m:oMathPara xmlns:m="http://schemas.openxmlformats.org/officeDocument/2006/math">
                    <m:oMathParaPr>
                      <m:jc m:val="left"/>
                    </m:oMathParaPr>
                    <m:oMath xmlns:m="http://schemas.openxmlformats.org/officeDocument/2006/math">
                      <m:sSub>
                        <m:sSubPr>
                          <m:ctrlPr>
                            <a:rPr lang="es-PY" i="1">
                              <a:latin typeface="Cambria Math" panose="02040503050406030204" pitchFamily="18" charset="0"/>
                            </a:rPr>
                          </m:ctrlPr>
                        </m:sSubPr>
                        <m:e>
                          <m:r>
                            <a:rPr lang="es-PY" i="1">
                              <a:latin typeface="Cambria Math" panose="02040503050406030204" pitchFamily="18" charset="0"/>
                            </a:rPr>
                            <m:t>𝑉</m:t>
                          </m:r>
                        </m:e>
                        <m:sub>
                          <m:r>
                            <a:rPr lang="es-PY" i="1">
                              <a:latin typeface="Cambria Math" panose="02040503050406030204" pitchFamily="18" charset="0"/>
                            </a:rPr>
                            <m:t>𝑛</m:t>
                          </m:r>
                        </m:sub>
                      </m:sSub>
                      <m:r>
                        <a:rPr lang="es-PY" i="1">
                          <a:latin typeface="Cambria Math" panose="02040503050406030204" pitchFamily="18" charset="0"/>
                        </a:rPr>
                        <m:t>=</m:t>
                      </m:r>
                      <m:sSub>
                        <m:sSubPr>
                          <m:ctrlPr>
                            <a:rPr lang="es-PY" i="1">
                              <a:latin typeface="Cambria Math" panose="02040503050406030204" pitchFamily="18" charset="0"/>
                            </a:rPr>
                          </m:ctrlPr>
                        </m:sSubPr>
                        <m:e>
                          <m:r>
                            <a:rPr lang="es-PY" i="1">
                              <a:latin typeface="Cambria Math" panose="02040503050406030204" pitchFamily="18" charset="0"/>
                            </a:rPr>
                            <m:t>𝑉</m:t>
                          </m:r>
                        </m:e>
                        <m:sub>
                          <m:r>
                            <a:rPr lang="es-PY" i="1">
                              <a:latin typeface="Cambria Math" panose="02040503050406030204" pitchFamily="18" charset="0"/>
                            </a:rPr>
                            <m:t>𝑠𝑖𝑠𝑡𝑒𝑚𝑎</m:t>
                          </m:r>
                        </m:sub>
                      </m:sSub>
                    </m:oMath>
                  </m:oMathPara>
                </a14:m>
                <a:endParaRPr lang="es-PY" dirty="0"/>
              </a:p>
              <a:p>
                <a:pPr>
                  <a:buFont typeface="Wingdings 3" panose="05040102010807070707" pitchFamily="18" charset="2"/>
                  <a:buChar char=""/>
                </a:pPr>
                <a:r>
                  <a:rPr lang="es-PY" dirty="0"/>
                  <a:t>Se elige la conexión del regulador de tensión (estrella, delta abierto y delta cerrado).</a:t>
                </a:r>
              </a:p>
              <a:p>
                <a:pPr>
                  <a:buFont typeface="Wingdings 3" panose="05040102010807070707" pitchFamily="18" charset="2"/>
                  <a:buChar char=""/>
                </a:pPr>
                <a:r>
                  <a:rPr lang="es-PY" dirty="0"/>
                  <a:t>A través de la una tabla suministrada por cualquier fabricante se conoce la potencia nominal del regulador.</a:t>
                </a:r>
              </a:p>
              <a:p>
                <a:pPr marL="0" indent="0">
                  <a:buNone/>
                </a:pPr>
                <a:endParaRPr lang="es-PY" dirty="0"/>
              </a:p>
            </p:txBody>
          </p:sp>
        </mc:Choice>
        <mc:Fallback xmlns="">
          <p:sp>
            <p:nvSpPr>
              <p:cNvPr id="3" name="Marcador de contenido 2">
                <a:extLst>
                  <a:ext uri="{FF2B5EF4-FFF2-40B4-BE49-F238E27FC236}">
                    <a16:creationId xmlns:a16="http://schemas.microsoft.com/office/drawing/2014/main" id="{A16E6877-B14D-4961-9A94-5694757BA8EB}"/>
                  </a:ext>
                </a:extLst>
              </p:cNvPr>
              <p:cNvSpPr>
                <a:spLocks noGrp="1" noRot="1" noChangeAspect="1" noMove="1" noResize="1" noEditPoints="1" noAdjustHandles="1" noChangeArrowheads="1" noChangeShapeType="1" noTextEdit="1"/>
              </p:cNvSpPr>
              <p:nvPr>
                <p:ph idx="1"/>
              </p:nvPr>
            </p:nvSpPr>
            <p:spPr>
              <a:xfrm>
                <a:off x="2585499" y="1540188"/>
                <a:ext cx="8915400" cy="5084319"/>
              </a:xfrm>
              <a:blipFill>
                <a:blip r:embed="rId2"/>
                <a:stretch>
                  <a:fillRect l="-547" t="-719" r="-957"/>
                </a:stretch>
              </a:blipFill>
            </p:spPr>
            <p:txBody>
              <a:bodyPr/>
              <a:lstStyle/>
              <a:p>
                <a:r>
                  <a:rPr lang="es-PY">
                    <a:noFill/>
                  </a:rPr>
                  <a:t> </a:t>
                </a:r>
              </a:p>
            </p:txBody>
          </p:sp>
        </mc:Fallback>
      </mc:AlternateContent>
    </p:spTree>
    <p:extLst>
      <p:ext uri="{BB962C8B-B14F-4D97-AF65-F5344CB8AC3E}">
        <p14:creationId xmlns:p14="http://schemas.microsoft.com/office/powerpoint/2010/main" val="2852365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C72837-C2F8-4F80-8291-DF528AA49833}"/>
              </a:ext>
            </a:extLst>
          </p:cNvPr>
          <p:cNvSpPr>
            <a:spLocks noGrp="1"/>
          </p:cNvSpPr>
          <p:nvPr>
            <p:ph type="title"/>
          </p:nvPr>
        </p:nvSpPr>
        <p:spPr>
          <a:xfrm>
            <a:off x="2030091" y="2242439"/>
            <a:ext cx="4507869" cy="2453640"/>
          </a:xfrm>
        </p:spPr>
        <p:txBody>
          <a:bodyPr>
            <a:normAutofit/>
          </a:bodyPr>
          <a:lstStyle/>
          <a:p>
            <a:r>
              <a:rPr lang="es-PY" sz="2000" dirty="0"/>
              <a:t>Ejemplo: Cómo especificar reguladores para alimentar una carga total de 1,5 MVA, alimentada por un transformador de 69 kV – 13,8 kV.</a:t>
            </a:r>
          </a:p>
        </p:txBody>
      </p:sp>
      <p:pic>
        <p:nvPicPr>
          <p:cNvPr id="4" name="Marcador de contenido 3">
            <a:extLst>
              <a:ext uri="{FF2B5EF4-FFF2-40B4-BE49-F238E27FC236}">
                <a16:creationId xmlns:a16="http://schemas.microsoft.com/office/drawing/2014/main" id="{3148806B-A62C-46BD-8BBA-252F19818456}"/>
              </a:ext>
            </a:extLst>
          </p:cNvPr>
          <p:cNvPicPr>
            <a:picLocks noGrp="1" noChangeAspect="1"/>
          </p:cNvPicPr>
          <p:nvPr>
            <p:ph idx="1"/>
          </p:nvPr>
        </p:nvPicPr>
        <p:blipFill>
          <a:blip r:embed="rId2"/>
          <a:stretch>
            <a:fillRect/>
          </a:stretch>
        </p:blipFill>
        <p:spPr>
          <a:xfrm>
            <a:off x="6537960" y="80519"/>
            <a:ext cx="5654040" cy="6777481"/>
          </a:xfrm>
          <a:prstGeom prst="rect">
            <a:avLst/>
          </a:prstGeom>
        </p:spPr>
      </p:pic>
    </p:spTree>
    <p:extLst>
      <p:ext uri="{BB962C8B-B14F-4D97-AF65-F5344CB8AC3E}">
        <p14:creationId xmlns:p14="http://schemas.microsoft.com/office/powerpoint/2010/main" val="3526599158"/>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179</TotalTime>
  <Words>594</Words>
  <Application>Microsoft Office PowerPoint</Application>
  <PresentationFormat>Panorámica</PresentationFormat>
  <Paragraphs>34</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Cambria Math</vt:lpstr>
      <vt:lpstr>Century Gothic</vt:lpstr>
      <vt:lpstr>Wingdings 3</vt:lpstr>
      <vt:lpstr>Espiral</vt:lpstr>
      <vt:lpstr>Bancos reguladores de tensión</vt:lpstr>
      <vt:lpstr>REGULADORES DE TENSIÓN.</vt:lpstr>
      <vt:lpstr>Funcionamiento</vt:lpstr>
      <vt:lpstr>Tipo de conexiones en banco de reguladores</vt:lpstr>
      <vt:lpstr>Tipo de conexiones en banco de reguladores</vt:lpstr>
      <vt:lpstr>Tipo de conexiones en banco de reguladores</vt:lpstr>
      <vt:lpstr>Dimensionamiento de los reguladores de tensión para líneas de distribución</vt:lpstr>
      <vt:lpstr>Ejemplo: Cómo especificar reguladores para alimentar una carga total de 1,5 MVA, alimentada por un transformador de 69 kV – 13,8 kV.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Bancos reguladores de tensión</dc:title>
  <dc:creator>Adrian Hdez</dc:creator>
  <cp:lastModifiedBy>Adrian Hdez</cp:lastModifiedBy>
  <cp:revision>11</cp:revision>
  <dcterms:created xsi:type="dcterms:W3CDTF">2019-11-13T15:33:24Z</dcterms:created>
  <dcterms:modified xsi:type="dcterms:W3CDTF">2019-11-13T19:34:23Z</dcterms:modified>
</cp:coreProperties>
</file>